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772400" cy="10058400"/>
  <p:notesSz cx="6797675" cy="9926638"/>
  <p:defaultTextStyle>
    <a:defPPr rtl="0"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97"/>
  </p:normalViewPr>
  <p:slideViewPr>
    <p:cSldViewPr snapToGrid="0" snapToObjects="1">
      <p:cViewPr varScale="1">
        <p:scale>
          <a:sx n="44" d="100"/>
          <a:sy n="44" d="100"/>
        </p:scale>
        <p:origin x="24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28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BE5A327-A0F6-26FC-E60F-CA75FEF41B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A3BBC7-DCD7-F29E-F656-085A8A5E3F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3441-0338-430D-9683-B0ABD446C2C8}" type="datetime1">
              <a:rPr lang="fr-FR" smtClean="0"/>
              <a:t>15/09/2022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2283CE2-468C-2214-5FE4-76E4470680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8975E9-7E7E-1387-0619-5B3730ABDC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4FBAD-6258-4691-9860-3DD303171E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2693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C64EC-CFD6-4874-A456-878F5027920A}" type="datetime1">
              <a:rPr lang="fr-FR" smtClean="0"/>
              <a:pPr/>
              <a:t>15/09/2022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1241425"/>
            <a:ext cx="25876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4B1F-8B78-4A1C-9357-A31AE24DFAAF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83538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4B1F-8B78-4A1C-9357-A31AE24DFAA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79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B33CC2-C89A-4F67-AD6D-8B7BB6534F90}"/>
              </a:ext>
            </a:extLst>
          </p:cNvPr>
          <p:cNvSpPr/>
          <p:nvPr userDrawn="1"/>
        </p:nvSpPr>
        <p:spPr>
          <a:xfrm>
            <a:off x="0" y="7704696"/>
            <a:ext cx="4953000" cy="235370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63A13E-C22B-4610-BF77-D15D30F58C96}"/>
              </a:ext>
            </a:extLst>
          </p:cNvPr>
          <p:cNvSpPr/>
          <p:nvPr userDrawn="1"/>
        </p:nvSpPr>
        <p:spPr>
          <a:xfrm>
            <a:off x="4892040" y="7704696"/>
            <a:ext cx="2880360" cy="235370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F795AA-2FB5-40A8-A304-65538DB3D9F7}"/>
              </a:ext>
            </a:extLst>
          </p:cNvPr>
          <p:cNvSpPr/>
          <p:nvPr userDrawn="1"/>
        </p:nvSpPr>
        <p:spPr>
          <a:xfrm>
            <a:off x="0" y="0"/>
            <a:ext cx="2278505" cy="3032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570455-C193-4FC2-8ED7-1A16CCBFD414}"/>
              </a:ext>
            </a:extLst>
          </p:cNvPr>
          <p:cNvSpPr/>
          <p:nvPr userDrawn="1"/>
        </p:nvSpPr>
        <p:spPr>
          <a:xfrm>
            <a:off x="0" y="3032760"/>
            <a:ext cx="2278505" cy="2002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228D34-C060-4A26-963E-E518AA159801}"/>
              </a:ext>
            </a:extLst>
          </p:cNvPr>
          <p:cNvSpPr/>
          <p:nvPr userDrawn="1"/>
        </p:nvSpPr>
        <p:spPr>
          <a:xfrm>
            <a:off x="0" y="5029200"/>
            <a:ext cx="7772400" cy="26899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noProof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B4DEA0A-7014-49E9-A752-096A9B252AE5}"/>
              </a:ext>
            </a:extLst>
          </p:cNvPr>
          <p:cNvCxnSpPr/>
          <p:nvPr userDrawn="1"/>
        </p:nvCxnSpPr>
        <p:spPr>
          <a:xfrm>
            <a:off x="2278505" y="0"/>
            <a:ext cx="0" cy="5029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C3D3149-F404-42D7-8B98-CE827502BF44}"/>
              </a:ext>
            </a:extLst>
          </p:cNvPr>
          <p:cNvCxnSpPr>
            <a:cxnSpLocks/>
          </p:cNvCxnSpPr>
          <p:nvPr userDrawn="1"/>
        </p:nvCxnSpPr>
        <p:spPr>
          <a:xfrm>
            <a:off x="0" y="3032760"/>
            <a:ext cx="22785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7688C76B-9902-4EE5-AB8D-4E7467FF97F9}"/>
              </a:ext>
            </a:extLst>
          </p:cNvPr>
          <p:cNvCxnSpPr>
            <a:cxnSpLocks/>
          </p:cNvCxnSpPr>
          <p:nvPr userDrawn="1"/>
        </p:nvCxnSpPr>
        <p:spPr>
          <a:xfrm>
            <a:off x="0" y="5036127"/>
            <a:ext cx="777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0B85AF9-05C4-4F54-9120-A2DEFDAEA53B}"/>
              </a:ext>
            </a:extLst>
          </p:cNvPr>
          <p:cNvCxnSpPr>
            <a:cxnSpLocks/>
          </p:cNvCxnSpPr>
          <p:nvPr userDrawn="1"/>
        </p:nvCxnSpPr>
        <p:spPr>
          <a:xfrm>
            <a:off x="0" y="7721138"/>
            <a:ext cx="777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93E89BE-0166-436A-8DEE-435FF5B2A7BE}"/>
              </a:ext>
            </a:extLst>
          </p:cNvPr>
          <p:cNvCxnSpPr>
            <a:cxnSpLocks/>
          </p:cNvCxnSpPr>
          <p:nvPr userDrawn="1"/>
        </p:nvCxnSpPr>
        <p:spPr>
          <a:xfrm>
            <a:off x="4892040" y="7730094"/>
            <a:ext cx="0" cy="23283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91F85BD1-484B-6448-BE00-674F1EE7D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8608" y="1099909"/>
            <a:ext cx="4782312" cy="3129278"/>
          </a:xfrm>
        </p:spPr>
        <p:txBody>
          <a:bodyPr rtlCol="0" anchor="ctr">
            <a:normAutofit/>
          </a:bodyPr>
          <a:lstStyle>
            <a:lvl1pPr algn="ctr">
              <a:lnSpc>
                <a:spcPct val="100000"/>
              </a:lnSpc>
              <a:defRPr lang="fr-FR" sz="5200" b="1" i="0">
                <a:latin typeface="+mj-lt"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848C1D-D33F-5845-8613-5615C05CA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596128"/>
            <a:ext cx="5829300" cy="1507555"/>
          </a:xfrm>
        </p:spPr>
        <p:txBody>
          <a:bodyPr rtlCol="0"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lang="fr-FR" sz="1800">
                <a:latin typeface="Comic Sans MS" panose="030F0902030302020204" pitchFamily="66" charset="0"/>
              </a:defRPr>
            </a:lvl1pPr>
            <a:lvl2pPr marL="670575" indent="0" algn="ctr">
              <a:buNone/>
              <a:defRPr lang="fr-FR" sz="2933"/>
            </a:lvl2pPr>
            <a:lvl3pPr marL="1341150" indent="0" algn="ctr">
              <a:buNone/>
              <a:defRPr lang="fr-FR" sz="2640"/>
            </a:lvl3pPr>
            <a:lvl4pPr marL="2011726" indent="0" algn="ctr">
              <a:buNone/>
              <a:defRPr lang="fr-FR" sz="2347"/>
            </a:lvl4pPr>
            <a:lvl5pPr marL="2682301" indent="0" algn="ctr">
              <a:buNone/>
              <a:defRPr lang="fr-FR" sz="2347"/>
            </a:lvl5pPr>
            <a:lvl6pPr marL="3352876" indent="0" algn="ctr">
              <a:buNone/>
              <a:defRPr lang="fr-FR" sz="2347"/>
            </a:lvl6pPr>
            <a:lvl7pPr marL="4023451" indent="0" algn="ctr">
              <a:buNone/>
              <a:defRPr lang="fr-FR" sz="2347"/>
            </a:lvl7pPr>
            <a:lvl8pPr marL="4694027" indent="0" algn="ctr">
              <a:buNone/>
              <a:defRPr lang="fr-FR" sz="2347"/>
            </a:lvl8pPr>
            <a:lvl9pPr marL="5364602" indent="0" algn="ctr">
              <a:buNone/>
              <a:defRPr lang="fr-FR" sz="2347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4897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451F738-D464-AC42-AE3F-ABD92BB2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94FE19-DF53-3949-B943-6B6AA328D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fr-FR"/>
            </a:defPPr>
          </a:lstStyle>
          <a:p>
            <a:pPr lvl="0" rtl="0"/>
            <a:r>
              <a:rPr lang="fr-FR" noProof="0" dirty="0"/>
              <a:t>Modifiez les styles du texte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2AC44F-6FCA-DE41-9683-A7A47E86E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F21EDF4-B362-4165-89AB-547F7FF08C1E}" type="datetime1">
              <a:rPr lang="fr-FR" noProof="0" smtClean="0"/>
              <a:t>15/09/2022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4F5AC1-4EC0-F048-AB1E-360D5DE98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fr-FR"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35AC52-CB0A-0D46-800F-072451FE7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29E1B70-472E-8145-BA5B-D5DEF98175D4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6686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lang="fr-FR"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lang="fr-FR"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lang="fr-FR"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Image 107">
            <a:extLst>
              <a:ext uri="{FF2B5EF4-FFF2-40B4-BE49-F238E27FC236}">
                <a16:creationId xmlns:a16="http://schemas.microsoft.com/office/drawing/2014/main" id="{2139EE8A-7157-3F0D-7B62-E83BC777CCC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60" y="528181"/>
            <a:ext cx="2179585" cy="1843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4" name="Espace réservé du texte 11">
            <a:extLst>
              <a:ext uri="{FF2B5EF4-FFF2-40B4-BE49-F238E27FC236}">
                <a16:creationId xmlns:a16="http://schemas.microsoft.com/office/drawing/2014/main" id="{C06DE2C7-BBA1-4787-323B-F23CD2A22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2570" y="282113"/>
            <a:ext cx="5334000" cy="2562906"/>
          </a:xfrm>
        </p:spPr>
        <p:txBody>
          <a:bodyPr rtlCol="0">
            <a:normAutofit/>
          </a:bodyPr>
          <a:lstStyle>
            <a:defPPr>
              <a:defRPr lang="fr-FR"/>
            </a:defPPr>
          </a:lstStyle>
          <a:p>
            <a:pPr rtl="0">
              <a:lnSpc>
                <a:spcPct val="100000"/>
              </a:lnSpc>
            </a:pPr>
            <a:r>
              <a:rPr lang="fr-FR" sz="2000" b="0" dirty="0">
                <a:latin typeface="Comic Sans MS" panose="030F0702030302020204" pitchFamily="66" charset="0"/>
                <a:cs typeface="Arial" panose="020B0604020202020204" pitchFamily="34" charset="0"/>
              </a:rPr>
              <a:t>Vous êtes une Structure d’Insertion par l’Activité Économique (</a:t>
            </a:r>
            <a:r>
              <a:rPr lang="fr-FR" sz="2000" dirty="0">
                <a:latin typeface="Comic Sans MS" panose="030F0702030302020204" pitchFamily="66" charset="0"/>
                <a:cs typeface="Arial" panose="020B0604020202020204" pitchFamily="34" charset="0"/>
              </a:rPr>
              <a:t>SIAE</a:t>
            </a:r>
            <a:r>
              <a:rPr lang="fr-FR" sz="2000" b="0" dirty="0">
                <a:latin typeface="Comic Sans MS" panose="030F0702030302020204" pitchFamily="66" charset="0"/>
                <a:cs typeface="Arial" panose="020B0604020202020204" pitchFamily="34" charset="0"/>
              </a:rPr>
              <a:t>), </a:t>
            </a:r>
            <a:br>
              <a:rPr lang="fr-FR" sz="2000" b="0" dirty="0"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fr-FR" sz="2000" b="0" dirty="0">
                <a:latin typeface="Comic Sans MS" panose="030F0702030302020204" pitchFamily="66" charset="0"/>
                <a:cs typeface="Arial" panose="020B0604020202020204" pitchFamily="34" charset="0"/>
              </a:rPr>
              <a:t>vous embauchez des personnes en </a:t>
            </a:r>
            <a:r>
              <a:rPr lang="fr-FR" sz="2000" dirty="0">
                <a:latin typeface="Comic Sans MS" panose="030F0702030302020204" pitchFamily="66" charset="0"/>
                <a:cs typeface="Arial" panose="020B0604020202020204" pitchFamily="34" charset="0"/>
              </a:rPr>
              <a:t>CDDI</a:t>
            </a:r>
            <a:r>
              <a:rPr lang="fr-FR" sz="2000" b="0" dirty="0">
                <a:latin typeface="Comic Sans MS" panose="030F0702030302020204" pitchFamily="66" charset="0"/>
                <a:cs typeface="Arial" panose="020B0604020202020204" pitchFamily="34" charset="0"/>
              </a:rPr>
              <a:t>, nous vous invitons à consulter notre catalogue de formation </a:t>
            </a:r>
            <a:r>
              <a:rPr lang="fr-FR" sz="2000" dirty="0">
                <a:latin typeface="Comic Sans MS" panose="030F0702030302020204" pitchFamily="66" charset="0"/>
                <a:cs typeface="Arial" panose="020B0604020202020204" pitchFamily="34" charset="0"/>
              </a:rPr>
              <a:t>CAMIAE</a:t>
            </a:r>
            <a:r>
              <a:rPr lang="fr-FR" sz="2000" b="0" dirty="0">
                <a:latin typeface="Comic Sans MS" panose="030F0702030302020204" pitchFamily="66" charset="0"/>
                <a:cs typeface="Arial" panose="020B0604020202020204" pitchFamily="34" charset="0"/>
              </a:rPr>
              <a:t> sur notre site internet : </a:t>
            </a:r>
          </a:p>
          <a:p>
            <a:pPr algn="ctr" rtl="0">
              <a:lnSpc>
                <a:spcPct val="100000"/>
              </a:lnSpc>
            </a:pPr>
            <a:r>
              <a:rPr lang="fr-FR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https://www.ursiae-reunion.com/</a:t>
            </a:r>
          </a:p>
        </p:txBody>
      </p:sp>
      <p:sp>
        <p:nvSpPr>
          <p:cNvPr id="107" name="Titre 9">
            <a:extLst>
              <a:ext uri="{FF2B5EF4-FFF2-40B4-BE49-F238E27FC236}">
                <a16:creationId xmlns:a16="http://schemas.microsoft.com/office/drawing/2014/main" id="{C7E86EEE-C16D-0744-E52B-14B5D580F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8810" y="6132282"/>
            <a:ext cx="6334125" cy="1312863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algn="ctr" rtl="0">
              <a:lnSpc>
                <a:spcPct val="100000"/>
              </a:lnSpc>
            </a:pPr>
            <a:r>
              <a:rPr lang="fr-FR" sz="2000" dirty="0"/>
              <a:t>Ouverture des inscriptions pour la prochaine formation :</a:t>
            </a:r>
            <a:br>
              <a:rPr lang="fr-FR" sz="2800" dirty="0"/>
            </a:br>
            <a:r>
              <a:rPr lang="fr-FR" sz="3200" b="1" dirty="0"/>
              <a:t>Habilitation Électrique – H0B0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E73F016-2DA9-C685-AD3E-8C3FB36DC996}"/>
              </a:ext>
            </a:extLst>
          </p:cNvPr>
          <p:cNvSpPr txBox="1"/>
          <p:nvPr/>
        </p:nvSpPr>
        <p:spPr>
          <a:xfrm>
            <a:off x="4914900" y="8064500"/>
            <a:ext cx="28575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dirty="0"/>
              <a:t>12 participants maxi.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1AE1FDC-85EA-574D-5EA2-13ACA16E75CF}"/>
              </a:ext>
            </a:extLst>
          </p:cNvPr>
          <p:cNvSpPr txBox="1"/>
          <p:nvPr/>
        </p:nvSpPr>
        <p:spPr>
          <a:xfrm>
            <a:off x="279400" y="8110666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Cette formation s’adresse </a:t>
            </a:r>
            <a:r>
              <a:rPr lang="fr-FR" sz="1400" b="1" dirty="0"/>
              <a:t>aux salariés en insertion </a:t>
            </a:r>
            <a:r>
              <a:rPr lang="fr-FR" sz="1400" dirty="0"/>
              <a:t>qui souhaitent être formés en habilitation électrique.</a:t>
            </a:r>
          </a:p>
          <a:p>
            <a:endParaRPr lang="fr-FR" sz="1400" dirty="0"/>
          </a:p>
          <a:p>
            <a:r>
              <a:rPr lang="fr-FR" sz="1400" dirty="0"/>
              <a:t>Prérequis : </a:t>
            </a:r>
          </a:p>
          <a:p>
            <a:r>
              <a:rPr lang="fr-FR" sz="1400" dirty="0"/>
              <a:t>Langue française : lu, écrit et parlé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F42B3CF-E972-6A2E-7AF1-61455BDA97BE}"/>
              </a:ext>
            </a:extLst>
          </p:cNvPr>
          <p:cNvSpPr txBox="1"/>
          <p:nvPr/>
        </p:nvSpPr>
        <p:spPr>
          <a:xfrm>
            <a:off x="2756432" y="3285833"/>
            <a:ext cx="4910138" cy="1292662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Pour plus d’information , </a:t>
            </a:r>
          </a:p>
          <a:p>
            <a:pPr algn="ctr"/>
            <a:r>
              <a:rPr lang="fr-FR" sz="2000" dirty="0"/>
              <a:t>0262 45 83 27 </a:t>
            </a:r>
          </a:p>
          <a:p>
            <a:pPr algn="ctr"/>
            <a:r>
              <a:rPr lang="fr-FR" sz="2000" dirty="0"/>
              <a:t>0693 84 42 91</a:t>
            </a:r>
          </a:p>
          <a:p>
            <a:pPr algn="ctr"/>
            <a:r>
              <a:rPr lang="fr-FR" sz="2000" dirty="0"/>
              <a:t>secretariat.ursiae974@gmail.com</a:t>
            </a:r>
          </a:p>
        </p:txBody>
      </p:sp>
      <p:pic>
        <p:nvPicPr>
          <p:cNvPr id="19" name="Graphique 18" descr="Femme portant un tailleur">
            <a:extLst>
              <a:ext uri="{FF2B5EF4-FFF2-40B4-BE49-F238E27FC236}">
                <a16:creationId xmlns:a16="http://schemas.microsoft.com/office/drawing/2014/main" id="{DC306B81-C73D-A626-7284-B4A0015F23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77107" y="3282299"/>
            <a:ext cx="855663" cy="1782945"/>
          </a:xfrm>
          <a:prstGeom prst="rect">
            <a:avLst/>
          </a:prstGeom>
        </p:spPr>
      </p:pic>
      <p:pic>
        <p:nvPicPr>
          <p:cNvPr id="1026" name="Picture 2" descr="Habilitation électrique : un nouvel outil d'évaluation des connaissances  électriques ! ・ CAPEB">
            <a:extLst>
              <a:ext uri="{FF2B5EF4-FFF2-40B4-BE49-F238E27FC236}">
                <a16:creationId xmlns:a16="http://schemas.microsoft.com/office/drawing/2014/main" id="{2E13C21E-A24F-FF88-B0D2-A00C29F94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3323"/>
            <a:ext cx="2249275" cy="22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Focalys | centre de formation en prévention santé et sécurité Réunion">
            <a:extLst>
              <a:ext uri="{FF2B5EF4-FFF2-40B4-BE49-F238E27FC236}">
                <a16:creationId xmlns:a16="http://schemas.microsoft.com/office/drawing/2014/main" id="{A42D8059-314B-944D-0B45-828EAEFC7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050" y="5255896"/>
            <a:ext cx="3520299" cy="84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6450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mmunity Flye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A714F"/>
      </a:accent1>
      <a:accent2>
        <a:srgbClr val="E2A13F"/>
      </a:accent2>
      <a:accent3>
        <a:srgbClr val="FEE1DB"/>
      </a:accent3>
      <a:accent4>
        <a:srgbClr val="B3C5B9"/>
      </a:accent4>
      <a:accent5>
        <a:srgbClr val="537D7B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2802597_TF00806914_Win32" id="{0E91338E-7600-433D-A416-168DF0A677BB}" vid="{7092521E-57D5-492C-9539-973E0C87FC5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Brochure de la communauté</Template>
  <TotalTime>67</TotalTime>
  <Words>104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Thème Office</vt:lpstr>
      <vt:lpstr>Vous êtes une Structure d’Insertion par l’Activité Économique (SIAE),  vous embauchez des personnes en CDDI, nous vous invitons à consulter notre catalogue de formation CAMIAE sur notre site internet :  https://www.ursiae-reunion.com/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Vous êtes une Structure d’Insertion par l’Activité Économique (SIAE),  vous embauchez des personnes en CDDI, nous vous invitons à consulter notre catalogue de formation CAMIAE sur notre site internet :  https://www.ursiae-reunion.com/</dc:title>
  <dc:creator>Assistante Administrative</dc:creator>
  <cp:lastModifiedBy>LEBLE </cp:lastModifiedBy>
  <cp:revision>7</cp:revision>
  <cp:lastPrinted>2022-07-05T06:31:17Z</cp:lastPrinted>
  <dcterms:created xsi:type="dcterms:W3CDTF">2022-06-22T06:46:19Z</dcterms:created>
  <dcterms:modified xsi:type="dcterms:W3CDTF">2022-09-15T06:49:31Z</dcterms:modified>
</cp:coreProperties>
</file>